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1"/>
  </p:notesMasterIdLst>
  <p:sldIdLst>
    <p:sldId id="271" r:id="rId2"/>
    <p:sldId id="257" r:id="rId3"/>
    <p:sldId id="266" r:id="rId4"/>
    <p:sldId id="272" r:id="rId5"/>
    <p:sldId id="262" r:id="rId6"/>
    <p:sldId id="273" r:id="rId7"/>
    <p:sldId id="275" r:id="rId8"/>
    <p:sldId id="274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22"/>
    <p:restoredTop sz="94664"/>
  </p:normalViewPr>
  <p:slideViewPr>
    <p:cSldViewPr snapToGrid="0" snapToObjects="1">
      <p:cViewPr varScale="1">
        <p:scale>
          <a:sx n="94" d="100"/>
          <a:sy n="94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8" d="100"/>
          <a:sy n="78" d="100"/>
        </p:scale>
        <p:origin x="344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82ABB-DF61-7646-BE02-FD5DE2DF8946}" type="datetimeFigureOut">
              <a:rPr lang="en-US" smtClean="0"/>
              <a:t>1/12/22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CBEAF-2D25-F440-9F42-FC9C4BE15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32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CBEAF-2D25-F440-9F42-FC9C4BE15D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20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CBEAF-2D25-F440-9F42-FC9C4BE15D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16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CBEAF-2D25-F440-9F42-FC9C4BE15D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31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CBEAF-2D25-F440-9F42-FC9C4BE15D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38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CBEAF-2D25-F440-9F42-FC9C4BE15D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3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CBEAF-2D25-F440-9F42-FC9C4BE15D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7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CBEAF-2D25-F440-9F42-FC9C4BE15D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81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CBEAF-2D25-F440-9F42-FC9C4BE15D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7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CBEAF-2D25-F440-9F42-FC9C4BE15D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84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1/12/22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85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1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05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863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97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3246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2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8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5E72C73-2D91-4E12-BA25-F0AA0C03599B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72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hyperlink" Target="http://www.disabledlawyers.co.uk/" TargetMode="External"/><Relationship Id="rId7" Type="http://schemas.openxmlformats.org/officeDocument/2006/relationships/hyperlink" Target="https://www.pictoracademy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tyba.org/" TargetMode="External"/><Relationship Id="rId5" Type="http://schemas.openxmlformats.org/officeDocument/2006/relationships/hyperlink" Target="https://twitter.com/AllBarUK" TargetMode="External"/><Relationship Id="rId4" Type="http://schemas.openxmlformats.org/officeDocument/2006/relationships/hyperlink" Target="https://www.39essex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admin@disabledlawyers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30BC020-BDBF-49EB-9898-BAB5BF559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950C64-5D81-40F1-9601-8BA0D63BAE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16584" y="3642145"/>
            <a:ext cx="7729729" cy="148098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sz="2200" dirty="0" err="1">
                <a:solidFill>
                  <a:schemeClr val="bg1"/>
                </a:solidFill>
              </a:rPr>
              <a:t>AllBar</a:t>
            </a:r>
            <a:r>
              <a:rPr lang="en-US" sz="2200" dirty="0">
                <a:solidFill>
                  <a:schemeClr val="bg1"/>
                </a:solidFill>
              </a:rPr>
              <a:t>: Applying for Pupillage as a Disabled Person or Person with Physical and Mental Health Conditions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A774E87-EF72-2145-846B-1CD06EF112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640" b="8640"/>
          <a:stretch/>
        </p:blipFill>
        <p:spPr>
          <a:xfrm>
            <a:off x="20" y="-2"/>
            <a:ext cx="12191980" cy="3429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56B2C-ED1A-A647-9FC3-F88998B1B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5336273"/>
            <a:ext cx="7715177" cy="822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Daniel Holt</a:t>
            </a:r>
          </a:p>
        </p:txBody>
      </p:sp>
    </p:spTree>
    <p:extLst>
      <p:ext uri="{BB962C8B-B14F-4D97-AF65-F5344CB8AC3E}">
        <p14:creationId xmlns:p14="http://schemas.microsoft.com/office/powerpoint/2010/main" val="421520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64358" y="609600"/>
            <a:ext cx="10463284" cy="863732"/>
          </a:xfrm>
        </p:spPr>
        <p:txBody>
          <a:bodyPr>
            <a:normAutofit/>
          </a:bodyPr>
          <a:lstStyle/>
          <a:p>
            <a:r>
              <a:rPr lang="en-US" dirty="0"/>
              <a:t>Who Am I?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64358" y="1473332"/>
            <a:ext cx="8409644" cy="3944829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Founding Chair | </a:t>
            </a:r>
            <a:r>
              <a:rPr lang="en-US" dirty="0">
                <a:hlinkClick r:id="rId3"/>
              </a:rPr>
              <a:t>Association of Disabled Lawyers</a:t>
            </a:r>
            <a:endParaRPr lang="en-US" dirty="0"/>
          </a:p>
          <a:p>
            <a:r>
              <a:rPr lang="en-US" dirty="0"/>
              <a:t>Future Pupil Barrister | </a:t>
            </a:r>
            <a:r>
              <a:rPr lang="en-US" dirty="0">
                <a:hlinkClick r:id="rId4"/>
              </a:rPr>
              <a:t>39 Essex Chambers</a:t>
            </a:r>
            <a:endParaRPr lang="en-US" dirty="0"/>
          </a:p>
          <a:p>
            <a:r>
              <a:rPr lang="en-US" dirty="0"/>
              <a:t>Committee Member | </a:t>
            </a:r>
            <a:r>
              <a:rPr lang="en-US" dirty="0" err="1">
                <a:hlinkClick r:id="rId5"/>
              </a:rPr>
              <a:t>AllBar</a:t>
            </a:r>
            <a:endParaRPr lang="en-US" dirty="0"/>
          </a:p>
          <a:p>
            <a:r>
              <a:rPr lang="en-US" dirty="0"/>
              <a:t>Committee Member | BSB Disability Taskforce</a:t>
            </a:r>
          </a:p>
          <a:p>
            <a:r>
              <a:rPr lang="en-GB" dirty="0"/>
              <a:t>Diversity and Inclusion Officer </a:t>
            </a:r>
            <a:r>
              <a:rPr lang="en-US" dirty="0"/>
              <a:t>| </a:t>
            </a:r>
            <a:r>
              <a:rPr lang="en-GB" dirty="0">
                <a:hlinkClick r:id="rId6"/>
              </a:rPr>
              <a:t>Middle Temple Young Barristers Association</a:t>
            </a:r>
            <a:endParaRPr lang="en-GB" dirty="0"/>
          </a:p>
          <a:p>
            <a:r>
              <a:rPr lang="en-US" dirty="0"/>
              <a:t>Advisory Committee Member | </a:t>
            </a:r>
            <a:r>
              <a:rPr lang="en-US" dirty="0">
                <a:hlinkClick r:id="rId7"/>
              </a:rPr>
              <a:t>Pictor Academy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rcRect t="15508" b="15508"/>
          <a:stretch/>
        </p:blipFill>
        <p:spPr>
          <a:xfrm>
            <a:off x="185531" y="5923722"/>
            <a:ext cx="2938930" cy="68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661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91569" y="964692"/>
            <a:ext cx="10440537" cy="687257"/>
          </a:xfrm>
        </p:spPr>
        <p:txBody>
          <a:bodyPr>
            <a:normAutofit fontScale="90000"/>
          </a:bodyPr>
          <a:lstStyle/>
          <a:p>
            <a:r>
              <a:rPr lang="en-US" dirty="0"/>
              <a:t>ADL: Who We Are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91571" y="2254332"/>
            <a:ext cx="10440536" cy="3543822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Our Aims:</a:t>
            </a:r>
          </a:p>
          <a:p>
            <a:pPr lvl="1"/>
            <a:r>
              <a:rPr lang="en-US" sz="2400" dirty="0"/>
              <a:t>To provide a supportive group for lawyers and students of law who identify as a disabled person and/or have a long-term physical and mental health conditions;</a:t>
            </a:r>
          </a:p>
          <a:p>
            <a:pPr lvl="1"/>
            <a:r>
              <a:rPr lang="en-US" sz="2400" dirty="0"/>
              <a:t>To campaign for more inclusive and supportive legal professions; </a:t>
            </a:r>
          </a:p>
          <a:p>
            <a:pPr lvl="1"/>
            <a:r>
              <a:rPr lang="en-US" sz="2400" dirty="0"/>
              <a:t>To further research, education and training into best practice for creating supportive and nurturing professions for disabled lawyers and lawyers with mental health experiences and/or have a long-term health condition; </a:t>
            </a:r>
          </a:p>
          <a:p>
            <a:pPr lvl="1"/>
            <a:r>
              <a:rPr lang="en-US" sz="2400" dirty="0"/>
              <a:t>To co-operate with other </a:t>
            </a:r>
            <a:r>
              <a:rPr lang="en-US" sz="2400" dirty="0" err="1"/>
              <a:t>organisations</a:t>
            </a:r>
            <a:r>
              <a:rPr lang="en-US" sz="2400" dirty="0"/>
              <a:t> whose objects are like those of the Association and those who seek to improve the professions for disabled lawyers and lawyers with mental health experiences and/or have a long-term health condition; and</a:t>
            </a:r>
          </a:p>
          <a:p>
            <a:pPr lvl="1"/>
            <a:r>
              <a:rPr lang="en-US" sz="2400" dirty="0"/>
              <a:t>​To promote the effective legal protection of the rights of disabled people, people with mental health experiences or have a long-term health condition in the United Kingdom.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 t="15508" b="15508"/>
          <a:stretch/>
        </p:blipFill>
        <p:spPr>
          <a:xfrm>
            <a:off x="159027" y="5899074"/>
            <a:ext cx="2938930" cy="68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957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000" dirty="0"/>
              <a:t>Applying for Pupillage as a Disabled Person or Person with Physical and Mental Health Conditions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t="15508" b="15508"/>
          <a:stretch/>
        </p:blipFill>
        <p:spPr>
          <a:xfrm>
            <a:off x="635267" y="1009943"/>
            <a:ext cx="10921466" cy="256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010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7333" y="780042"/>
            <a:ext cx="10827730" cy="675861"/>
          </a:xfrm>
        </p:spPr>
        <p:txBody>
          <a:bodyPr>
            <a:normAutofit fontScale="90000"/>
          </a:bodyPr>
          <a:lstStyle/>
          <a:p>
            <a:r>
              <a:rPr lang="en-US" dirty="0"/>
              <a:t>Pupillage Gateway/Paper Applications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 t="15508" b="15508"/>
          <a:stretch/>
        </p:blipFill>
        <p:spPr>
          <a:xfrm>
            <a:off x="159027" y="5899074"/>
            <a:ext cx="2938930" cy="68725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F1655-1C46-6242-B814-C22A7C71A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1774210"/>
            <a:ext cx="10827729" cy="396581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Read Ahead: make a note of the questions asked in each application and the deadline.</a:t>
            </a:r>
          </a:p>
          <a:p>
            <a:r>
              <a:rPr lang="en-GB" dirty="0"/>
              <a:t>Research Chambers: show that you fit in with its ethos and demonstrate how the pupillage structure and practice areas suit you.</a:t>
            </a:r>
          </a:p>
          <a:p>
            <a:r>
              <a:rPr lang="en-GB" dirty="0"/>
              <a:t>Less is more: focus on familiar chambers or chambers you genuinely want to join. Generic applications are unlikely to succeed. </a:t>
            </a:r>
          </a:p>
          <a:p>
            <a:r>
              <a:rPr lang="en-GB" dirty="0"/>
              <a:t>Be authentic: avoid writing 'like a barrister'. Be yourself. Do not shy away from explaining your extenuating circumstances. Share real hobbies too.</a:t>
            </a:r>
          </a:p>
          <a:p>
            <a:r>
              <a:rPr lang="en-GB" dirty="0"/>
              <a:t>"Show, don't tell:” use your experience to support your answers. </a:t>
            </a:r>
          </a:p>
          <a:p>
            <a:r>
              <a:rPr lang="en-GB" dirty="0"/>
              <a:t>Context: Explain the circumstances and criteria for your achievements and awards so that the </a:t>
            </a:r>
            <a:r>
              <a:rPr lang="en-GB"/>
              <a:t>marker understands them.</a:t>
            </a:r>
            <a:endParaRPr lang="en-GB" dirty="0"/>
          </a:p>
          <a:p>
            <a:r>
              <a:rPr lang="en-GB" dirty="0"/>
              <a:t>Concise and precise: make every word count. </a:t>
            </a:r>
          </a:p>
          <a:p>
            <a:r>
              <a:rPr lang="en-GB" dirty="0"/>
              <a:t>Enjoy: embrace the opportunity to research intriguing topics and show your skills to chambers.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61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7333" y="780042"/>
            <a:ext cx="10827730" cy="675861"/>
          </a:xfrm>
        </p:spPr>
        <p:txBody>
          <a:bodyPr>
            <a:normAutofit fontScale="90000"/>
          </a:bodyPr>
          <a:lstStyle/>
          <a:p>
            <a:r>
              <a:rPr lang="en-US" dirty="0"/>
              <a:t>Interviews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 t="15508" b="15508"/>
          <a:stretch/>
        </p:blipFill>
        <p:spPr>
          <a:xfrm>
            <a:off x="159027" y="5899074"/>
            <a:ext cx="2938930" cy="68725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F1655-1C46-6242-B814-C22A7C71A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1774210"/>
            <a:ext cx="10827729" cy="396581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Read your application: review your written application in case you are asked questions regarding it.</a:t>
            </a:r>
          </a:p>
          <a:p>
            <a:r>
              <a:rPr lang="en-GB" dirty="0"/>
              <a:t>Reasonable Adjustments: let chambers know how they can create an equal assessment process.</a:t>
            </a:r>
          </a:p>
          <a:p>
            <a:r>
              <a:rPr lang="en-GB" dirty="0"/>
              <a:t>Commercial Awareness: research and understand the contemporary, legal issues and prepare answers as to why you are in favour of them and why you are against them.</a:t>
            </a:r>
          </a:p>
          <a:p>
            <a:r>
              <a:rPr lang="en-GB" dirty="0"/>
              <a:t>Question Bank: create a document containing topical and competency questions that you may be asked and prepare answers. Keep this document for future years and build on it, if necessary.</a:t>
            </a:r>
          </a:p>
          <a:p>
            <a:r>
              <a:rPr lang="en-GB" dirty="0"/>
              <a:t>1, 2, 3: take a breath before answering the question and/or have a sip of water.  This allows you to develop and structure of your answer.   </a:t>
            </a:r>
          </a:p>
          <a:p>
            <a:r>
              <a:rPr lang="en-GB" dirty="0"/>
              <a:t>Structure: state your view and give reasons as to why this is your conclusion. For example,  “Disabled people make the best pupillage candidates. I form this view based on 3 reasons… The first is[…].The second is […]”</a:t>
            </a:r>
          </a:p>
          <a:p>
            <a:r>
              <a:rPr lang="en-GB" dirty="0"/>
              <a:t>Take notes:  write down the structure of the interview and the questions you were asked. This may be useful for future years as chambers often take the same approach annually. </a:t>
            </a:r>
          </a:p>
          <a:p>
            <a:r>
              <a:rPr lang="en-GB" dirty="0"/>
              <a:t>Enjoy: welcome the opportunity to advocate your views on current affairs.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255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7333" y="780042"/>
            <a:ext cx="10827730" cy="675861"/>
          </a:xfrm>
        </p:spPr>
        <p:txBody>
          <a:bodyPr>
            <a:normAutofit fontScale="90000"/>
          </a:bodyPr>
          <a:lstStyle/>
          <a:p>
            <a:r>
              <a:rPr lang="en-US" dirty="0"/>
              <a:t>Disability as An Advantage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 t="15508" b="15508"/>
          <a:stretch/>
        </p:blipFill>
        <p:spPr>
          <a:xfrm>
            <a:off x="159027" y="5899074"/>
            <a:ext cx="2938930" cy="68725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F1655-1C46-6242-B814-C22A7C71A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1774210"/>
            <a:ext cx="10827729" cy="3965818"/>
          </a:xfrm>
        </p:spPr>
        <p:txBody>
          <a:bodyPr>
            <a:normAutofit/>
          </a:bodyPr>
          <a:lstStyle/>
          <a:p>
            <a:r>
              <a:rPr lang="en-GB" dirty="0"/>
              <a:t>Advocacy:  you got to this point in your life and career by being an effective advocate. We fight for everything we have. Demonstrate those skills in your applications.</a:t>
            </a:r>
          </a:p>
          <a:p>
            <a:r>
              <a:rPr lang="en-GB" dirty="0"/>
              <a:t>Problem-solving: we overcome obstacles daily. Show this to Chambers. </a:t>
            </a:r>
          </a:p>
          <a:p>
            <a:r>
              <a:rPr lang="en-GB" dirty="0"/>
              <a:t>Resiliency: we succeed whilst faced with adversity. Let chambers see you have the endurance to maintain a career at the Bar.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745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7333" y="780042"/>
            <a:ext cx="10827730" cy="675861"/>
          </a:xfrm>
        </p:spPr>
        <p:txBody>
          <a:bodyPr>
            <a:normAutofit fontScale="90000"/>
          </a:bodyPr>
          <a:lstStyle/>
          <a:p>
            <a:r>
              <a:rPr lang="en-US" dirty="0"/>
              <a:t>Pre-Pupillage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 t="15508" b="15508"/>
          <a:stretch/>
        </p:blipFill>
        <p:spPr>
          <a:xfrm>
            <a:off x="159027" y="5899074"/>
            <a:ext cx="2938930" cy="68725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F1655-1C46-6242-B814-C22A7C71A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1774210"/>
            <a:ext cx="10827729" cy="3965818"/>
          </a:xfrm>
        </p:spPr>
        <p:txBody>
          <a:bodyPr/>
          <a:lstStyle/>
          <a:p>
            <a:r>
              <a:rPr lang="en-GB" dirty="0"/>
              <a:t>Collaborate: work with your chambers to explore how pupillage can be configured to support you in being the best barrister you can be.</a:t>
            </a:r>
          </a:p>
          <a:p>
            <a:r>
              <a:rPr lang="en-GB" dirty="0"/>
              <a:t>Access to Work: consider whether the scheme might work for you. </a:t>
            </a:r>
          </a:p>
          <a:p>
            <a:r>
              <a:rPr lang="en-GB" dirty="0"/>
              <a:t>Code of Conduct: understand your responsibilities as an unregistered barrister.</a:t>
            </a:r>
          </a:p>
          <a:p>
            <a:r>
              <a:rPr lang="en-GB" dirty="0"/>
              <a:t>Self-employment: learn the tax and expenses rules as well as your administrative duties.</a:t>
            </a:r>
          </a:p>
          <a:p>
            <a:r>
              <a:rPr lang="en-GB" dirty="0"/>
              <a:t>Research: begin following the practice areas you will be working in during pupillage.</a:t>
            </a:r>
          </a:p>
          <a:p>
            <a:r>
              <a:rPr lang="en-GB" dirty="0"/>
              <a:t>Relationships: communicate with your fellow pupils. </a:t>
            </a:r>
          </a:p>
        </p:txBody>
      </p:sp>
    </p:spTree>
    <p:extLst>
      <p:ext uri="{BB962C8B-B14F-4D97-AF65-F5344CB8AC3E}">
        <p14:creationId xmlns:p14="http://schemas.microsoft.com/office/powerpoint/2010/main" val="1276821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 t="15508" b="15508"/>
          <a:stretch/>
        </p:blipFill>
        <p:spPr>
          <a:xfrm>
            <a:off x="159027" y="5899074"/>
            <a:ext cx="2938930" cy="6872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411" y="712668"/>
            <a:ext cx="10017457" cy="70236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6411" y="1635679"/>
            <a:ext cx="4015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Email: </a:t>
            </a:r>
            <a:r>
              <a:rPr lang="en-US" dirty="0" err="1">
                <a:hlinkClick r:id="rId4"/>
              </a:rPr>
              <a:t>admin@disabledlawyers.co.uk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4339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{784C1AD4-23FF-7444-8E8E-8768CD196886}tf10001120</Template>
  <TotalTime>10536</TotalTime>
  <Words>784</Words>
  <Application>Microsoft Macintosh PowerPoint</Application>
  <PresentationFormat>Widescreen</PresentationFormat>
  <Paragraphs>60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Parcel</vt:lpstr>
      <vt:lpstr>AllBar: Applying for Pupillage as a Disabled Person or Person with Physical and Mental Health Conditions</vt:lpstr>
      <vt:lpstr>Who Am I?</vt:lpstr>
      <vt:lpstr>ADL: Who We Are</vt:lpstr>
      <vt:lpstr>Applying for Pupillage as a Disabled Person or Person with Physical and Mental Health Conditions</vt:lpstr>
      <vt:lpstr>Pupillage Gateway/Paper Applications</vt:lpstr>
      <vt:lpstr>Interviews</vt:lpstr>
      <vt:lpstr>Disability as An Advantage</vt:lpstr>
      <vt:lpstr>Pre-Pupillage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Paul Holt</dc:creator>
  <cp:lastModifiedBy>Daniel Paul Holt</cp:lastModifiedBy>
  <cp:revision>47</cp:revision>
  <dcterms:created xsi:type="dcterms:W3CDTF">2016-06-23T20:54:15Z</dcterms:created>
  <dcterms:modified xsi:type="dcterms:W3CDTF">2022-01-12T16:11:21Z</dcterms:modified>
</cp:coreProperties>
</file>